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A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297680"/>
            <a:ext cx="12191695" cy="914400"/>
          </a:xfrm>
          <a:prstGeom prst="rect">
            <a:avLst/>
          </a:prstGeom>
          <a:solidFill>
            <a:srgbClr val="103A5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937760"/>
            <a:ext cx="12191695" cy="914400"/>
          </a:xfrm>
          <a:prstGeom prst="rect">
            <a:avLst/>
          </a:prstGeom>
          <a:solidFill>
            <a:srgbClr val="16527F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5577840"/>
            <a:ext cx="12191695" cy="1280160"/>
          </a:xfrm>
          <a:prstGeom prst="rect">
            <a:avLst/>
          </a:prstGeom>
          <a:solidFill>
            <a:srgbClr val="1F6FA8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828800"/>
            <a:ext cx="10515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200" b="1" spc="200" kern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MED CEZİR</a:t>
            </a:r>
            <a:endParaRPr lang="en-US" sz="7200" dirty="0"/>
          </a:p>
        </p:txBody>
      </p:sp>
      <p:sp>
        <p:nvSpPr>
          <p:cNvPr id="6" name="Text 4"/>
          <p:cNvSpPr/>
          <p:nvPr/>
        </p:nvSpPr>
        <p:spPr>
          <a:xfrm>
            <a:off x="868680" y="315468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i="1" dirty="0">
                <a:solidFill>
                  <a:srgbClr val="E8F1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(Gel-Git)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868680" y="384048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dirty="0">
                <a:solidFill>
                  <a:srgbClr val="BFD9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Okyanusların ve Denizlerin Dansı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128016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E8FBF"/>
                </a:solidFill>
              </a:rPr>
              <a:t>●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1F6FA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E8F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40080" y="96012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1029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Nedir bu Med Cezir?</a:t>
            </a:r>
            <a:endParaRPr lang="en-US" sz="3800" dirty="0"/>
          </a:p>
        </p:txBody>
      </p:sp>
      <p:sp>
        <p:nvSpPr>
          <p:cNvPr id="5" name="Shape 3"/>
          <p:cNvSpPr/>
          <p:nvPr/>
        </p:nvSpPr>
        <p:spPr>
          <a:xfrm>
            <a:off x="685800" y="1965960"/>
            <a:ext cx="2743200" cy="0"/>
          </a:xfrm>
          <a:prstGeom prst="line">
            <a:avLst/>
          </a:prstGeom>
          <a:noFill/>
          <a:ln w="31750">
            <a:solidFill>
              <a:srgbClr val="2E8FB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77240" y="2331720"/>
            <a:ext cx="1042416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lnSpc>
                <a:spcPct val="115000"/>
              </a:lnSpc>
              <a:spcAft>
                <a:spcPts val="1600"/>
              </a:spcAft>
              <a:buSzPct val="100000"/>
              <a:buChar char="•"/>
            </a:pPr>
            <a:r>
              <a:rPr lang="en-US" sz="2100" dirty="0">
                <a:solidFill>
                  <a:srgbClr val="3D6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Deniz suyunun belirli aralıklarla yükselmesi ve alçalması olayıdır.</a:t>
            </a:r>
            <a:pPr algn="l" marL="279400" indent="-279400">
              <a:lnSpc>
                <a:spcPct val="115000"/>
              </a:lnSpc>
              <a:spcAft>
                <a:spcPts val="1600"/>
              </a:spcAft>
              <a:buSzPct val="100000"/>
              <a:buChar char="•"/>
            </a:pPr>
            <a:r>
              <a:rPr lang="en-US" sz="2100" dirty="0">
                <a:solidFill>
                  <a:srgbClr val="3D6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'Med' yükselme, 'Cezir' ise alçalma anlamına gelir.</a:t>
            </a:r>
            <a:pPr algn="l" marL="279400" indent="-279400">
              <a:lnSpc>
                <a:spcPct val="115000"/>
              </a:lnSpc>
              <a:spcAft>
                <a:spcPts val="1600"/>
              </a:spcAft>
              <a:buSzPct val="100000"/>
              <a:buChar char="•"/>
            </a:pPr>
            <a:r>
              <a:rPr lang="en-US" sz="2100" dirty="0">
                <a:solidFill>
                  <a:srgbClr val="3D6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olay periyodik olarak günde iki kez gerçekleşir.</a:t>
            </a:r>
            <a:endParaRPr lang="en-US" sz="2100" dirty="0"/>
          </a:p>
        </p:txBody>
      </p:sp>
      <p:sp>
        <p:nvSpPr>
          <p:cNvPr id="7" name="Shape 5"/>
          <p:cNvSpPr/>
          <p:nvPr/>
        </p:nvSpPr>
        <p:spPr>
          <a:xfrm>
            <a:off x="0" y="6263640"/>
            <a:ext cx="12191695" cy="594360"/>
          </a:xfrm>
          <a:prstGeom prst="rect">
            <a:avLst/>
          </a:prstGeom>
          <a:solidFill>
            <a:srgbClr val="E8F1F7"/>
          </a:solidFill>
          <a:ln/>
        </p:spPr>
      </p:sp>
      <p:sp>
        <p:nvSpPr>
          <p:cNvPr id="8" name="Text 6"/>
          <p:cNvSpPr/>
          <p:nvPr/>
        </p:nvSpPr>
        <p:spPr>
          <a:xfrm>
            <a:off x="8138160" y="635508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3D6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 Cezir  ·  Gel-Git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1F6FA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E8F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40080" y="96012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1029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Ay ve Güneş'in Çekim Gücü</a:t>
            </a:r>
            <a:endParaRPr lang="en-US" sz="3800" dirty="0"/>
          </a:p>
        </p:txBody>
      </p:sp>
      <p:sp>
        <p:nvSpPr>
          <p:cNvPr id="5" name="Shape 3"/>
          <p:cNvSpPr/>
          <p:nvPr/>
        </p:nvSpPr>
        <p:spPr>
          <a:xfrm>
            <a:off x="685800" y="1965960"/>
            <a:ext cx="2743200" cy="0"/>
          </a:xfrm>
          <a:prstGeom prst="line">
            <a:avLst/>
          </a:prstGeom>
          <a:noFill/>
          <a:ln w="31750">
            <a:solidFill>
              <a:srgbClr val="2E8FB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77240" y="2331720"/>
            <a:ext cx="1042416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lnSpc>
                <a:spcPct val="115000"/>
              </a:lnSpc>
              <a:spcAft>
                <a:spcPts val="1600"/>
              </a:spcAft>
              <a:buSzPct val="100000"/>
              <a:buChar char="•"/>
            </a:pPr>
            <a:r>
              <a:rPr lang="en-US" sz="2100" dirty="0">
                <a:solidFill>
                  <a:srgbClr val="3D6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sebep Ay'ın Dünya üzerindeki kütleçekim etkisidir.</a:t>
            </a:r>
            <a:pPr algn="l" marL="279400" indent="-279400">
              <a:lnSpc>
                <a:spcPct val="115000"/>
              </a:lnSpc>
              <a:spcAft>
                <a:spcPts val="1600"/>
              </a:spcAft>
              <a:buSzPct val="100000"/>
              <a:buChar char="•"/>
            </a:pPr>
            <a:r>
              <a:rPr lang="en-US" sz="2100" dirty="0">
                <a:solidFill>
                  <a:srgbClr val="3D6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Güneş'in de etkisi vardır ancak uzaklığı nedeniyle Ay'dan daha azdır.</a:t>
            </a:r>
            <a:pPr algn="l" marL="279400" indent="-279400">
              <a:lnSpc>
                <a:spcPct val="115000"/>
              </a:lnSpc>
              <a:spcAft>
                <a:spcPts val="1600"/>
              </a:spcAft>
              <a:buSzPct val="100000"/>
              <a:buChar char="•"/>
            </a:pPr>
            <a:r>
              <a:rPr lang="en-US" sz="2100" dirty="0">
                <a:solidFill>
                  <a:srgbClr val="3D6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Dünya'nın kendi etrafında dönmesiyle oluşan merkezkaç kuvveti de rol oynar.</a:t>
            </a:r>
            <a:endParaRPr lang="en-US" sz="2100" dirty="0"/>
          </a:p>
        </p:txBody>
      </p:sp>
      <p:sp>
        <p:nvSpPr>
          <p:cNvPr id="7" name="Shape 5"/>
          <p:cNvSpPr/>
          <p:nvPr/>
        </p:nvSpPr>
        <p:spPr>
          <a:xfrm>
            <a:off x="0" y="6263640"/>
            <a:ext cx="12191695" cy="594360"/>
          </a:xfrm>
          <a:prstGeom prst="rect">
            <a:avLst/>
          </a:prstGeom>
          <a:solidFill>
            <a:srgbClr val="E8F1F7"/>
          </a:solidFill>
          <a:ln/>
        </p:spPr>
      </p:sp>
      <p:sp>
        <p:nvSpPr>
          <p:cNvPr id="8" name="Text 6"/>
          <p:cNvSpPr/>
          <p:nvPr/>
        </p:nvSpPr>
        <p:spPr>
          <a:xfrm>
            <a:off x="8138160" y="635508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3D6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 Cezir  ·  Gel-Git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1F6FA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E8F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40080" y="96012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1029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Gel-Git Çeşitleri</a:t>
            </a:r>
            <a:endParaRPr lang="en-US" sz="3800" dirty="0"/>
          </a:p>
        </p:txBody>
      </p:sp>
      <p:sp>
        <p:nvSpPr>
          <p:cNvPr id="5" name="Shape 3"/>
          <p:cNvSpPr/>
          <p:nvPr/>
        </p:nvSpPr>
        <p:spPr>
          <a:xfrm>
            <a:off x="685800" y="1965960"/>
            <a:ext cx="2743200" cy="0"/>
          </a:xfrm>
          <a:prstGeom prst="line">
            <a:avLst/>
          </a:prstGeom>
          <a:noFill/>
          <a:ln w="31750">
            <a:solidFill>
              <a:srgbClr val="2E8FB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77240" y="2331720"/>
            <a:ext cx="1042416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lnSpc>
                <a:spcPct val="115000"/>
              </a:lnSpc>
              <a:spcAft>
                <a:spcPts val="1600"/>
              </a:spcAft>
              <a:buSzPct val="100000"/>
              <a:buChar char="•"/>
            </a:pPr>
            <a:r>
              <a:rPr lang="en-US" sz="2100" dirty="0">
                <a:solidFill>
                  <a:srgbClr val="3D6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Bahar Gel-Giti (Syzygy): Ay ve Güneş aynı doğrultudayken (yeni ay / dolunay), çekim en fazladır.</a:t>
            </a:r>
            <a:pPr algn="l" marL="279400" indent="-279400">
              <a:lnSpc>
                <a:spcPct val="115000"/>
              </a:lnSpc>
              <a:spcAft>
                <a:spcPts val="1600"/>
              </a:spcAft>
              <a:buSzPct val="100000"/>
              <a:buChar char="•"/>
            </a:pPr>
            <a:r>
              <a:rPr lang="en-US" sz="2100" dirty="0">
                <a:solidFill>
                  <a:srgbClr val="3D6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Ölü Gel-Git (Quadrature): Ay ve Güneş dik açıdayken, çekim birbirini zayıflatır.</a:t>
            </a:r>
            <a:endParaRPr lang="en-US" sz="2100" dirty="0"/>
          </a:p>
        </p:txBody>
      </p:sp>
      <p:sp>
        <p:nvSpPr>
          <p:cNvPr id="7" name="Shape 5"/>
          <p:cNvSpPr/>
          <p:nvPr/>
        </p:nvSpPr>
        <p:spPr>
          <a:xfrm>
            <a:off x="0" y="6263640"/>
            <a:ext cx="12191695" cy="594360"/>
          </a:xfrm>
          <a:prstGeom prst="rect">
            <a:avLst/>
          </a:prstGeom>
          <a:solidFill>
            <a:srgbClr val="E8F1F7"/>
          </a:solidFill>
          <a:ln/>
        </p:spPr>
      </p:sp>
      <p:sp>
        <p:nvSpPr>
          <p:cNvPr id="8" name="Text 6"/>
          <p:cNvSpPr/>
          <p:nvPr/>
        </p:nvSpPr>
        <p:spPr>
          <a:xfrm>
            <a:off x="8138160" y="635508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3D6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 Cezir  ·  Gel-Git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1F6FA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E8F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40080" y="96012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1029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Etkileri ve Sonuçlar</a:t>
            </a:r>
            <a:endParaRPr lang="en-US" sz="3800" dirty="0"/>
          </a:p>
        </p:txBody>
      </p:sp>
      <p:sp>
        <p:nvSpPr>
          <p:cNvPr id="5" name="Shape 3"/>
          <p:cNvSpPr/>
          <p:nvPr/>
        </p:nvSpPr>
        <p:spPr>
          <a:xfrm>
            <a:off x="685800" y="1965960"/>
            <a:ext cx="2743200" cy="0"/>
          </a:xfrm>
          <a:prstGeom prst="line">
            <a:avLst/>
          </a:prstGeom>
          <a:noFill/>
          <a:ln w="31750">
            <a:solidFill>
              <a:srgbClr val="2E8FB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77240" y="2331720"/>
            <a:ext cx="1042416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79400" indent="-279400">
              <a:lnSpc>
                <a:spcPct val="115000"/>
              </a:lnSpc>
              <a:spcAft>
                <a:spcPts val="1600"/>
              </a:spcAft>
              <a:buSzPct val="100000"/>
              <a:buChar char="•"/>
            </a:pPr>
            <a:r>
              <a:rPr lang="en-US" sz="2100" dirty="0">
                <a:solidFill>
                  <a:srgbClr val="3D6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Kıyı şekillerinin oluşumunda etkilidir (Haliçler, Watt kıyıları).</a:t>
            </a:r>
            <a:pPr algn="l" marL="279400" indent="-279400">
              <a:lnSpc>
                <a:spcPct val="115000"/>
              </a:lnSpc>
              <a:spcAft>
                <a:spcPts val="1600"/>
              </a:spcAft>
              <a:buSzPct val="100000"/>
              <a:buChar char="•"/>
            </a:pPr>
            <a:r>
              <a:rPr lang="en-US" sz="2100" dirty="0">
                <a:solidFill>
                  <a:srgbClr val="3D6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Deniz trafiği ve liman derinliklerini etkiler.</a:t>
            </a:r>
            <a:pPr algn="l" marL="279400" indent="-279400">
              <a:lnSpc>
                <a:spcPct val="115000"/>
              </a:lnSpc>
              <a:spcAft>
                <a:spcPts val="1600"/>
              </a:spcAft>
              <a:buSzPct val="100000"/>
              <a:buChar char="•"/>
            </a:pPr>
            <a:r>
              <a:rPr lang="en-US" sz="2100" dirty="0">
                <a:solidFill>
                  <a:srgbClr val="3D6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Yenilenebilir enerji kaynağı olarak (Gel-git enerjisi) kullanılabilir.</a:t>
            </a:r>
            <a:endParaRPr lang="en-US" sz="2100" dirty="0"/>
          </a:p>
        </p:txBody>
      </p:sp>
      <p:sp>
        <p:nvSpPr>
          <p:cNvPr id="7" name="Shape 5"/>
          <p:cNvSpPr/>
          <p:nvPr/>
        </p:nvSpPr>
        <p:spPr>
          <a:xfrm>
            <a:off x="0" y="6263640"/>
            <a:ext cx="12191695" cy="594360"/>
          </a:xfrm>
          <a:prstGeom prst="rect">
            <a:avLst/>
          </a:prstGeom>
          <a:solidFill>
            <a:srgbClr val="E8F1F7"/>
          </a:solidFill>
          <a:ln/>
        </p:spPr>
      </p:sp>
      <p:sp>
        <p:nvSpPr>
          <p:cNvPr id="8" name="Text 6"/>
          <p:cNvSpPr/>
          <p:nvPr/>
        </p:nvSpPr>
        <p:spPr>
          <a:xfrm>
            <a:off x="8138160" y="635508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3D60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 Cezir  ·  Gel-Git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 Cezir (Gel-Git)</dc:title>
  <dc:subject>PptxGenJS Presentation</dc:subject>
  <dc:creator>Med Cezir Sunumu</dc:creator>
  <cp:lastModifiedBy>Med Cezir Sunumu</cp:lastModifiedBy>
  <cp:revision>1</cp:revision>
  <dcterms:created xsi:type="dcterms:W3CDTF">2026-06-19T22:28:38Z</dcterms:created>
  <dcterms:modified xsi:type="dcterms:W3CDTF">2026-06-19T22:28:38Z</dcterms:modified>
</cp:coreProperties>
</file>